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06" r:id="rId4"/>
    <p:sldId id="296" r:id="rId5"/>
    <p:sldId id="300" r:id="rId6"/>
    <p:sldId id="299" r:id="rId7"/>
    <p:sldId id="303" r:id="rId8"/>
    <p:sldId id="301" r:id="rId9"/>
    <p:sldId id="308" r:id="rId10"/>
    <p:sldId id="309" r:id="rId11"/>
    <p:sldId id="285" r:id="rId12"/>
    <p:sldId id="286" r:id="rId13"/>
    <p:sldId id="287" r:id="rId14"/>
    <p:sldId id="312" r:id="rId15"/>
    <p:sldId id="311" r:id="rId16"/>
    <p:sldId id="310" r:id="rId17"/>
    <p:sldId id="290" r:id="rId18"/>
    <p:sldId id="305" r:id="rId19"/>
    <p:sldId id="295" r:id="rId20"/>
    <p:sldId id="282" r:id="rId21"/>
    <p:sldId id="294" r:id="rId22"/>
    <p:sldId id="292" r:id="rId23"/>
    <p:sldId id="288" r:id="rId24"/>
    <p:sldId id="297" r:id="rId25"/>
    <p:sldId id="298" r:id="rId26"/>
    <p:sldId id="307" r:id="rId27"/>
  </p:sldIdLst>
  <p:sldSz cx="12192000" cy="6858000"/>
  <p:notesSz cx="6889750" cy="100218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C7128-02C2-4288-B484-52457C2A6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6D40B3-C284-462D-B317-598627A7E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BB2B81-1BBC-4CFA-90B6-E7BA64C3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51C6A4-4153-4433-9C44-3C1452267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FC003E-4FD7-4D89-9AEE-18792FF35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95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72057-0711-440D-9FE9-32B74CED5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4465A9C-4E26-4B26-9D5A-E10FF7FCC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A90651-A6C0-4141-97DA-D283C732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646843-EDAF-4C49-9828-8AFAAAFD8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8D1E0B-E497-4938-A3DF-4B0E11C4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37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740BDA-0542-4AC3-9972-4B91A04BA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AA3764-7D16-4AF7-B6B4-0B1D3B855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E2B555-2D37-441C-9B00-E00FF4DCC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63740B-DC7A-476E-A7E2-04E58C69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13515B-8336-4A83-A31A-D469D410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13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372C9-8F89-4E57-85FD-446A5A5C4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3FAB90-07BA-4EEB-8FD2-8EA411808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FE4E71-95A8-4F68-9B92-D9D5FAF3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D98B667-3A6A-4E8C-B250-B85E6DB1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ECCEC9-4062-452B-9160-4FB9660DA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3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B14CE0-2839-4B6C-9C5E-D3E278FE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2C47BD-8A70-479B-B3F7-0307B1A7C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289573-A5CB-4FF4-9554-BF7F4AA5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FDCC64-CAE9-46AE-8A8C-75F734F87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9675AA-C77D-4A3D-9162-E842B9999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81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CAF7AE-691E-47DE-8602-D83D6F78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D7D871-CE4A-44F9-879D-F18501D6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F8211A-C680-4D3D-89BE-C9DFE94EB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BE6A05F-50E2-4D9A-85F4-E1BD751E5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A402D3-015B-453A-AA68-309A3401C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B09D052-7C6F-467E-BD58-D86424C10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90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E264F-A5D3-4065-8961-F8110BDF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923F88-DA18-41B2-A55D-73ABCBB64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EFCB91-9B1A-429B-BF43-5EB269792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1A653D-F16C-4554-942B-A762C4049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039A4DB-AE3D-4355-9D68-73554ECB2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94CDB59-515D-40F4-8A81-78D5F809A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5FC9B2A-E91C-484E-946E-2A6F7514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56BC44-F177-42FF-93B0-FA1754C1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08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95C06-A4C7-4C23-A4CB-B97B83DB8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2FE45E6-7CB9-464F-B61A-9CB672A94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55852EE-615F-40EE-B076-03513F5B1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E00F084-7B02-4D97-B1F4-6444D5B77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067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4FAF9AF-AF1F-4452-A776-787EAC397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A4E1CE7-1F37-4E53-8B48-D47824EC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13F412C-8583-4D1A-BA6E-017DC08F7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19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C504A-86C5-4CF5-BC93-1B0941399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B59FA2-CE6D-4FE4-8746-99DEC43E7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D0E371B-D260-4196-8E6A-3E04FD523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358DC86-A914-4AFF-9D12-891D8943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B8FCE6-99A3-4360-B63D-DA63B6234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4E1EE1-2FAF-4810-842A-F5F7F74F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40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2E9A1F-10E8-4DED-AC7E-9BC764BE3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3B7C350-B1A0-42D4-AA4C-934C70967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7845A34-305C-461B-95A6-D4DD277A0C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E4E73A-BA01-4BAE-939B-B0048FC1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3DA32C-B4C0-40C3-BFC3-C10B6D5A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2F5864-96AF-4F7E-A74D-61515C0E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307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A3E66E-A515-4D80-8F52-E01778EDB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F4C294-7A09-4223-BC52-15256399D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F7119E-F06E-4894-AA02-6C7CAB2CAC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D59FF-E6D1-493F-9C7C-795953023E99}" type="datetimeFigureOut">
              <a:rPr lang="pt-BR" smtClean="0"/>
              <a:t>03/10/2024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DC059E-DF3B-4C0E-BBF0-6E59710D4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2DBA9F-2719-4B55-97EF-1296EC7D21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92E07-6352-4CD4-846C-59632545B9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349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166" y="625509"/>
            <a:ext cx="10128309" cy="5422405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    </a:t>
            </a:r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Acordo de mediação TCU</a:t>
            </a: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Contencioso FAPES x Patrocinador</a:t>
            </a:r>
            <a:b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	1. Mediação		 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	2. Resultados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	3. Objetos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	4. Processo 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	5. Desdobramentos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								                             APA/SB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750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104" y="967961"/>
            <a:ext cx="10254144" cy="511405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2. Resultados da mediação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2.4. Migração e PED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(c)  Novo Plano de Equacionamento de Déficit- PED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Considerado valor total da Devolução ao Patrocinador, deduzido o incentivo à migração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Limite: parcela dos participantes, pela paridade: 50% de 744	372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Premissas da estimativa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Metodologia idêntica à utilizada no PED 2015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Devolução ao Patrocinador: desconsidera incentivo para a migração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- Efeito da migração não afeta o rateio do PED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Estimativa de rateio com base nas Provisões Matemáticas: resultados estimados:				           					         </a:t>
            </a:r>
            <a:r>
              <a:rPr lang="pt-BR" sz="1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Estimativas FAPES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Contribuição Extraordinária Ativos		0,552%		     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0,5%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Contribuição Extraordinária Assistidos	1,928%	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até 2%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Valores definitivos: dependem de informações complementares 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Ponto de atenção: revisar a adequação do uso das PM como base de rateio (PED 2015)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Tema da próxima Live APA = 08/10/24 - Terça-feira, 12:00 – via ZOOM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249961" y="244482"/>
            <a:ext cx="827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0805021" y="6300132"/>
            <a:ext cx="587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9254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514" y="786011"/>
            <a:ext cx="10133901" cy="557733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								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3. Objetos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(1) Contratos de confissão de dívida 2002/04 = 2.047 MM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Antecedentes </a:t>
            </a:r>
            <a:br>
              <a:rPr lang="pt-BR" sz="1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Contrato 2002 = 7ª hora nas instituições financeiras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Acordo trabalhista de 2002 realizado sob a égide do Judiciário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Custos trabalhistas e previdenciários: integralmente assumidos pelo empregador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Contrato 2004 = Registro de PM à constituir por determinação BACEN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Origem: contribuições extraordinárias reconhecidas pelo patrocinador desde 1998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Fato gerador: anterior à paridade contributiva (EC 20)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Aos dois Contratos de dívida: paridade contributiva foi considerada inaplicável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Fluxos pagamentos sustados em 2017 por determinação do TCU ao Patrocinador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Provisão nas DC do Patrocinador como perda provável = 1.564 MM em dez/23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Aspectos jurídicos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Contratos jurídicos perfeitos com vigência de 30 anos (2002) e de 14 anos (2004)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TCU não questionou até 2016: contestação do TCU foi fulminada pela decadência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	       - Decadência: aplicação do Código Civil aos negócios da FAPES, empresa privada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Saldos à receber dos contratos provisionados nas DC da FAPES = 2.047 MM em dez/23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Andamento do processo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Recurso de Agravo no TCU, Mandado de segurança e outras medidas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Execução extrajudicial = julgado improcedente; impetrado recurso =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pendente</a:t>
            </a:r>
            <a:endParaRPr lang="pt-B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20536" y="236908"/>
            <a:ext cx="7949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0796631" y="6300132"/>
            <a:ext cx="595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31206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7682" y="992894"/>
            <a:ext cx="10142290" cy="5340793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3. Objetos da mediação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(2) Aportes unilaterais 2009/10 = 2.046 MM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- Antecedentes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Aportes unilaterais de 2009/10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Origem: passivo atuarial no PBB decorrente do ajuste da curva salarial pelo empregador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Paridade contributiva foi desconsiderada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Decorreu de decisão unilateral do empregador/patrocinador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Manifestação do TCU foi intempestiva: pretensão alcançada pela decadência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Acordão do TCU de 2015: determinação para patrocinador reaver 100% dos aportes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Aspectos jurídicos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Fundação impetrou ação judicial em 2019 para manter os aportes: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Pretensão do TCU foi fulminada pela decadência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Possível devolução, se houvesse, seria de 50% dos aportes (vigência da paridade)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Valor atualizado em dez/23 estimado em 2.046 MM (1.200 MM em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Abr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/2018)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Em caso de perda, possível devolução de 50% = 1.023 MM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Andamento do processo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Na 1ª Instância: proferida sentença desfavorável à Fundação em out/22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Na 2ª Instância: apelação submetida ao TRF da 2ª Região =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pendente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17740" y="220732"/>
            <a:ext cx="81624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A780858-5FB7-0156-03ED-1DB96E510995}"/>
              </a:ext>
            </a:extLst>
          </p:cNvPr>
          <p:cNvSpPr txBox="1"/>
          <p:nvPr/>
        </p:nvSpPr>
        <p:spPr>
          <a:xfrm>
            <a:off x="11034318" y="6130015"/>
            <a:ext cx="62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19778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958" y="1423645"/>
            <a:ext cx="10209403" cy="5220435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3. Objetos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(3) Ação de cobrança de 2016 = 7.822 MM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Antecedentes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Origem em estudos atuariais realizados pela Fundação (2010/12)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Tratativas na fase de cobrança administrativa (2012/14)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DEST condicionou: legalidade e autorização PREVIC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Oficio DEST – 25/09/20212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FAPES: Parecer externo opinou pela legalidade 	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Parecer Jurídico de 11/10/201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PREVIC: Órgão fiscalizador opinou pela legalidade 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Despacho PREVIC – 14/10/2014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Êxito preliminar na cobrança administrativa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Patrocinador aprovou reconhecimento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Patrocinador condicionou efetividade decisória à aprovação do DEST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Valor a preços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/2014 = 		R$ 2.000 milhões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Valor atualizado a preços de 12/2023 = 	R$ 3.766 milhões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48% do total cobrado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Divulgação pública pela FAPES em 2014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“Documentos apresentados ao Patrocinador”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	- Anexos: Oficio DEST, Parecer jurídico e Despacho PREVIC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Reversão deliberativa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Jul/2016: DEST negou reconhecimento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- Jul/2016: FAPES impetrou ação de cobrança judicial 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09351" y="213920"/>
            <a:ext cx="8212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206861-2EEB-6AC6-8732-24B0AB8E05D6}"/>
              </a:ext>
            </a:extLst>
          </p:cNvPr>
          <p:cNvSpPr txBox="1"/>
          <p:nvPr/>
        </p:nvSpPr>
        <p:spPr>
          <a:xfrm>
            <a:off x="11151765" y="6107185"/>
            <a:ext cx="55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293027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0235" y="1155198"/>
            <a:ext cx="10209403" cy="5220435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3. Objetos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(3) Ação de cobrança de 2016 (Cont.)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Ação de cobrança: origem no passivo atuarial no PBB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       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12/2013        12/2023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Valores envolvidos 			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3.597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7.822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Eventos antes da paridade 			2.465 	    5.361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      - Diferenças de valores já reconhecidos 		1.132	    2.461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Reconhecido pelo patrocinador (preços de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/2014)	2.000	    3.766	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48%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Valor indiscutível: Reservas a Amortizar (Dez/2013)	   199              434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Andamento do processo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Ingresso em 2016: tramitação morosa (impedimento &amp; conflito de competência)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Atribuído ao Juízo da 29ª Vara Federal: em fase pericial =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pendente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26129" y="255865"/>
            <a:ext cx="8212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206861-2EEB-6AC6-8732-24B0AB8E05D6}"/>
              </a:ext>
            </a:extLst>
          </p:cNvPr>
          <p:cNvSpPr txBox="1"/>
          <p:nvPr/>
        </p:nvSpPr>
        <p:spPr>
          <a:xfrm>
            <a:off x="11151765" y="6107185"/>
            <a:ext cx="55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898446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1298" y="890586"/>
            <a:ext cx="10468063" cy="5669605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3. Objetos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(3) Ação de cobrança de 2016 = Eventos</a:t>
            </a:r>
            <a:b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</a:t>
            </a: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</a:t>
            </a:r>
            <a:r>
              <a:rPr lang="pt-BR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“Documentos apresentados ao BNDES” pg.88 – divulgado publicamente pela Fundação.</a:t>
            </a:r>
            <a:br>
              <a:rPr lang="pt-BR" sz="13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17740" y="244191"/>
            <a:ext cx="8212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206861-2EEB-6AC6-8732-24B0AB8E05D6}"/>
              </a:ext>
            </a:extLst>
          </p:cNvPr>
          <p:cNvSpPr txBox="1"/>
          <p:nvPr/>
        </p:nvSpPr>
        <p:spPr>
          <a:xfrm>
            <a:off x="11151765" y="6107185"/>
            <a:ext cx="55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15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6D80E2D-2248-900D-5EB1-C204257D8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145" y="1567822"/>
            <a:ext cx="7390744" cy="393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54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844" y="507907"/>
            <a:ext cx="10209403" cy="522043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	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3. Objetos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  <a:t>(3) Ação de cobrança de 2016 = Fatores de atualização</a:t>
            </a:r>
            <a:b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pt-BR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79A47C-0BF1-425B-8E58-E22ED0415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91461"/>
            <a:ext cx="9230686" cy="754716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/>
              <a:t>					</a:t>
            </a:r>
            <a:endParaRPr lang="pt-BR" sz="56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26129" y="290899"/>
            <a:ext cx="8212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206861-2EEB-6AC6-8732-24B0AB8E05D6}"/>
              </a:ext>
            </a:extLst>
          </p:cNvPr>
          <p:cNvSpPr txBox="1"/>
          <p:nvPr/>
        </p:nvSpPr>
        <p:spPr>
          <a:xfrm>
            <a:off x="11151765" y="6107185"/>
            <a:ext cx="550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16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3BA069F-BE14-7057-AE9D-E77B573482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812" y="1425192"/>
            <a:ext cx="6288812" cy="512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0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570" y="823618"/>
            <a:ext cx="10142290" cy="5553282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3. Objetos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Síntese das ações em curso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(1) Contratos 2002/04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Objetivo: recebimento de valores de títulos executivos (ato jurídico perfeito)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R$ 1,5 bilhões provisionados nas DC do Patrocinador como perda provável</a:t>
            </a:r>
            <a:br>
              <a:rPr lang="pt-BR" sz="1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Valor atualizado para 2023 pela Fundação	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2.047	      </a:t>
            </a:r>
            <a:r>
              <a:rPr lang="pt-BR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RECEBER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(2) Aportes unilaterais 2009/10</a:t>
            </a:r>
            <a:br>
              <a:rPr lang="pt-BR" sz="1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Objetivo: manutenção de valores aportados (decadência da contestação)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Valor atualizado para 2023 (Tabela)		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2.046	      </a:t>
            </a:r>
            <a:r>
              <a:rPr lang="pt-BR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(3) Ação de cobrança decorrente de estudos atuariais realizados pela FAPES em 2010/12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Objetivo: cobrança judicial de valores devidos (divida reconhecida parcialmente em 2014)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Valores atualizados para 2023		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7.822 	      </a:t>
            </a:r>
            <a:r>
              <a:rPr lang="pt-BR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RECEBER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 - Eventos antes da paridade: 			5.361 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       - Diferenças de valores já reconhecidos 		2.461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 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	- Parcela reconhecida pelo patrocinador em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Nov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/2014  	3.766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Valor indiscutível: Reservas a Amortizar		   434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.							   			.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Total das causas em curso	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11.915            </a:t>
            </a:r>
            <a:r>
              <a:rPr lang="pt-BR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br>
              <a:rPr lang="pt-BR" sz="18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381387" y="254598"/>
            <a:ext cx="8224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206861-2EEB-6AC6-8732-24B0AB8E05D6}"/>
              </a:ext>
            </a:extLst>
          </p:cNvPr>
          <p:cNvSpPr txBox="1"/>
          <p:nvPr/>
        </p:nvSpPr>
        <p:spPr>
          <a:xfrm>
            <a:off x="11232860" y="6107185"/>
            <a:ext cx="469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218491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570" y="1033343"/>
            <a:ext cx="10142290" cy="5553282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b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3. Objetos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Expectativas dos deslindes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(1) Contratos 2002/04						  2.047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Contrato 2002: ato jurídico perfeito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Contrato 2004: evento anterior à paridade EC 20 (1998)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Bom direito e risco da sucumbência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(2) Aportes unilaterais 2009/10					  2.046</a:t>
            </a:r>
            <a:br>
              <a:rPr lang="pt-BR" sz="18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Pretensão de devolução (decadência / bom direito)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Risco da sucumbência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(3) Ação de cobrança de 2016					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7.822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- Eventos antes da paridade (decadência?)			  5.361 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- Diferenças de valores já reconhecidos (bom direito)		  2.461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- Risco da sucumbência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Atuação institucional recente do Judiciário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Ativista, fiscalista e alinhada ao Executivo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Judiciário está alinhado ao Executivo e ao TCU, que faz parte do Legislativo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Foco nas demandas envolvendo Administração direta e indireta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Politização das decisões: fundamentos jurídicos ficaram em segundo plano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Crítico para causas de valor elevado, como os processos do PBB, que somam R$ 12 bilhões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Decisões discutíveis são precedentes negativos para os deslindes dos processos do PBB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Prognóstico pessimista: “De que adianta ter a razão, se não tem o poder”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389776" y="195875"/>
            <a:ext cx="8224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3206861-2EEB-6AC6-8732-24B0AB8E05D6}"/>
              </a:ext>
            </a:extLst>
          </p:cNvPr>
          <p:cNvSpPr txBox="1"/>
          <p:nvPr/>
        </p:nvSpPr>
        <p:spPr>
          <a:xfrm>
            <a:off x="11093041" y="6107185"/>
            <a:ext cx="60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949684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699" y="1613680"/>
            <a:ext cx="10175846" cy="4686452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3. Objetos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- DC FAPES de 2023 – Notas explicativas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nº 5.1.1 	     Contrato de confissão de divida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nº 11.2.1     Aportes realizados em 2009 e 2010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nº 11.3(a)   Contingência ativas: dívida ajuizada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Divida ajuizada em 2016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Comunicado público da FAPES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“Documentos apresentados ao BNDES pela FAPES”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de divulgação pública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Anexos: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1. Oficio DEST de 25/09/20212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2. Parecer Jurídico de 11/10/2012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3. Despacho PREVIC de 14/10/2014  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- Ações judiciais reportadas no Comunicado APA de 10/09/24 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79A47C-0BF1-425B-8E58-E22ED0415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91461"/>
            <a:ext cx="9230686" cy="754716"/>
          </a:xfrm>
        </p:spPr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/>
              <a:t>					</a:t>
            </a:r>
            <a:endParaRPr lang="pt-BR" sz="56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51295" y="321778"/>
            <a:ext cx="8078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0888911" y="6300132"/>
            <a:ext cx="50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34993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013" y="717366"/>
            <a:ext cx="10050011" cy="5666764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1. Mediação: papel do TCU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Mediação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Promover acordos para extinguir processos judiciais entre FAPES e Patrocinador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Mediação pela SECEX Consenso, unidade técnica do TCU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Objetos da mediação (processos judiciais)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- Contencioso global FAPES x Patrocinador relativo ao PBB (paridade) = R$ 12 bi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(1) Saldos dos contratos de confissão de dívida 2002/04		2.047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(2) Aportes unilaterais 2009/10				2.046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(3) Ação de cobrança de 2016					7.822 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Objetivos do Patrocinador: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Baixar provisionamento em suas DC  (1.500)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Viabilizar migração do plano BD para o plano CD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Reduzir risco atuarial e encargos futuros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Interesses dos participantes do Plano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Evitar transferências patrimoniais intergeracionais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Reduzir prazos das demandas judiciais existentes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Proporcionar maior previsibilidade ao Plano, com custo aceitável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34517" y="319981"/>
            <a:ext cx="7952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C4800EC-6AF4-443D-43AD-BD004348C199}"/>
              </a:ext>
            </a:extLst>
          </p:cNvPr>
          <p:cNvSpPr txBox="1"/>
          <p:nvPr/>
        </p:nvSpPr>
        <p:spPr>
          <a:xfrm>
            <a:off x="10981189" y="6199464"/>
            <a:ext cx="25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73668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458" y="1157680"/>
            <a:ext cx="10368792" cy="5276675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4. Processo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4.1.</a:t>
            </a:r>
            <a:r>
              <a:rPr lang="pt-BR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Caracterização das partes interessadas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TCU: órgão de fiscalização do Legislativo sobre atos de gestão do Executivo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Não é tribunal e nem integra o Judiciário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Jurisdição: incide a administração pública direta e indireta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Administração pública se submete à legislação própria, diferente das PJ de direito privado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Patrocinador: empresa pública federal, sujeita à fiscalização do TCU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FAPES: pessoa jurídica de direito privado, dotada de autonomia administrativa e financeira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	- Regida pelas disposições do Código Civil, algumas inaplicáveis à administração pública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Principal dificuldade da mediação: promover acordo sobre ações judiciais envolvendo Patrocinador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(empresa pública) e FAPES (empresa privada), de forma justa e equitativa, com resultados 	  	 que sejam de difícil contestação pelos interessados e pela sociedade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Processo de mediação = contém vícios negociais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Mediação: processo negocial de concessões mútuas = consensual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Existência de evidentes conflitos de interesses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Ausência de legitimidade representativa: falta de independência  de uma das partes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Emergência do “vicio do consentimento”      </a:t>
            </a:r>
            <a:endParaRPr lang="pt-B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3ED37D7-26E3-8BBC-6CC6-31D169F37CE4}"/>
              </a:ext>
            </a:extLst>
          </p:cNvPr>
          <p:cNvSpPr txBox="1"/>
          <p:nvPr/>
        </p:nvSpPr>
        <p:spPr>
          <a:xfrm>
            <a:off x="1275127" y="324408"/>
            <a:ext cx="8816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087ADA-1AB3-D40E-342E-685E408D099F}"/>
              </a:ext>
            </a:extLst>
          </p:cNvPr>
          <p:cNvSpPr txBox="1"/>
          <p:nvPr/>
        </p:nvSpPr>
        <p:spPr>
          <a:xfrm>
            <a:off x="11258026" y="6329493"/>
            <a:ext cx="503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585453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157681"/>
            <a:ext cx="10486239" cy="5171812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4. Processo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4.2.Comunicação: Comunicados FAPES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- 21/06/19 – Entenda os aportes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Relata defesa da FAPES sobre Aportes 2009/10 e Contratos 2002/04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- 28/08/23 – Contratos 2002/04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TCU propõe solução consensual: apenas Contratos 2002/04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FAPES aguardava publicação de Acórdão encaminhando para SECEX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- 26/01/24 – Contratos 2002/04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inicio das reuniões de mediação do TCU: apenas Contratos 2002/04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negociações de caráter sigiloso, com prazo de 90 dias (+30 dias)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- 02/07/24 – Aportes unilaterais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divulgação da existência de uma “minuta” do acordo = termos não divulgados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- 01/08/24 – Aportes irregulares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informando aprovação pelas governanças da FAPES e do Patrocinador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379A47C-0BF1-425B-8E58-E22ED0415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98795"/>
            <a:ext cx="9144001" cy="447381"/>
          </a:xfrm>
        </p:spPr>
        <p:txBody>
          <a:bodyPr>
            <a:normAutofit fontScale="40000" lnSpcReduction="20000"/>
          </a:bodyPr>
          <a:lstStyle/>
          <a:p>
            <a:endParaRPr lang="pt-BR" dirty="0"/>
          </a:p>
          <a:p>
            <a:r>
              <a:rPr lang="pt-BR" dirty="0"/>
              <a:t>					</a:t>
            </a:r>
            <a:endParaRPr lang="pt-BR" sz="56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3ED37D7-26E3-8BBC-6CC6-31D169F37CE4}"/>
              </a:ext>
            </a:extLst>
          </p:cNvPr>
          <p:cNvSpPr txBox="1"/>
          <p:nvPr/>
        </p:nvSpPr>
        <p:spPr>
          <a:xfrm>
            <a:off x="1124125" y="311824"/>
            <a:ext cx="9211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087ADA-1AB3-D40E-342E-685E408D099F}"/>
              </a:ext>
            </a:extLst>
          </p:cNvPr>
          <p:cNvSpPr txBox="1"/>
          <p:nvPr/>
        </p:nvSpPr>
        <p:spPr>
          <a:xfrm>
            <a:off x="11277600" y="6329493"/>
            <a:ext cx="48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558982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287" y="897837"/>
            <a:ext cx="10511406" cy="5431655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4. Processo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4.2. Comunicação: Interveniência APA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- 24/07/24: Envio de Carta à FAPES e divulgação de Comunicado aos associados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Carta com duas demandas: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divulgação publica, ampla e imediata dos termos do acordo (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principio de transparência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submissão à apreciação dos participantes, de forma prévia à sua implementação, de 	 	  	qualquer medida que afete seus interesses (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conflito de interesses dos representantes legais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- 31/07/24: Carta resposta da FAPES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Processo de negociação: sigiloso, cumprindo determinação do TCU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FAPES é empresa jurídica de direito privado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- Não está obrigada a negociar e não está obrigada a aceitar os termos do TCU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Representatividade dos participantes: legalmente assegurada para o CD da FAPES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Representação carece de legitimidade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Decisão do CD somente terá legitimidade depois de consulta pública aos participantes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- 10/09/24: Comunicado APA: elenca os três processos judiciais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3ED37D7-26E3-8BBC-6CC6-31D169F37CE4}"/>
              </a:ext>
            </a:extLst>
          </p:cNvPr>
          <p:cNvSpPr txBox="1"/>
          <p:nvPr/>
        </p:nvSpPr>
        <p:spPr>
          <a:xfrm>
            <a:off x="942362" y="260058"/>
            <a:ext cx="935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087ADA-1AB3-D40E-342E-685E408D099F}"/>
              </a:ext>
            </a:extLst>
          </p:cNvPr>
          <p:cNvSpPr txBox="1"/>
          <p:nvPr/>
        </p:nvSpPr>
        <p:spPr>
          <a:xfrm>
            <a:off x="11333527" y="6329493"/>
            <a:ext cx="427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109580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453" y="1124339"/>
            <a:ext cx="10503017" cy="5352176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4. Processo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4.3. Conflitos de interesses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Definição do IBGC (Código de Melhores Práticas de Governança Corporativa, 6ª Edição, 2023)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“As situações de conflitos de interesse ocorrem quando um agente de governança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tem ou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pode ter interesses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– pessoais, comerciais, profissionais ou de qualquer outra natureza –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efetiva ou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potencialmente conflitantes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 aqueles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da organização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Conflito de interesses do mediador TCU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Órgão de fiscalização não deve mediar acordos que estarão sob sua própria fiscalização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Contratos 2002/04: foram questionados inicialmente pelo TCU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Determinações do TCU deram origem à judicialização dos Contratos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Mediação: finalidade de encerrar judicialização originada por decisão do próprio TCU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Recomendação do Acórdão 1703: obter devolução de recursos no maior montante possível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Mediação do TCU: não pode ser isenta e nem imparcial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Conflito de interesses da Administração da FAPES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Carta enviada pela APA aponta o evidente conflito de interesses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Cinco dos seis membros do Conselho da FAPES são funcionários de carreira do Patrocinador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Princípios de Governança: não existe efetiva independência destes conselheiros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Legitimidade representativa está comprometida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3ED37D7-26E3-8BBC-6CC6-31D169F37CE4}"/>
              </a:ext>
            </a:extLst>
          </p:cNvPr>
          <p:cNvSpPr txBox="1"/>
          <p:nvPr/>
        </p:nvSpPr>
        <p:spPr>
          <a:xfrm>
            <a:off x="813732" y="205207"/>
            <a:ext cx="9437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973469A-197B-846F-8B7A-11C2FFEFDC50}"/>
              </a:ext>
            </a:extLst>
          </p:cNvPr>
          <p:cNvSpPr txBox="1"/>
          <p:nvPr/>
        </p:nvSpPr>
        <p:spPr>
          <a:xfrm>
            <a:off x="11081857" y="6098795"/>
            <a:ext cx="587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212596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006" y="1140904"/>
            <a:ext cx="10947633" cy="5490594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4. Processo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4.4. Legitimidade representativa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Legalidade x Legitimidade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Norma legal: quando está em conformidade com a letra da Lei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Norma legítima: quando, além de ser legal, tem respaldo na sociedade e quando respeita 	        	        princípios democráticos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Legitimidade representativa do Conselho: comprometida pelo conflito de interesses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Modificações significativas para o Plano: devem ser precedidas de consulta aos participantes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Acordo de mediação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Teria legitimidade somente se apreciada, discutida e aprovada previamente pelos participantes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3ED37D7-26E3-8BBC-6CC6-31D169F37CE4}"/>
              </a:ext>
            </a:extLst>
          </p:cNvPr>
          <p:cNvSpPr txBox="1"/>
          <p:nvPr/>
        </p:nvSpPr>
        <p:spPr>
          <a:xfrm>
            <a:off x="1375794" y="226502"/>
            <a:ext cx="8942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973469A-197B-846F-8B7A-11C2FFEFDC50}"/>
              </a:ext>
            </a:extLst>
          </p:cNvPr>
          <p:cNvSpPr txBox="1"/>
          <p:nvPr/>
        </p:nvSpPr>
        <p:spPr>
          <a:xfrm>
            <a:off x="11039913" y="6098795"/>
            <a:ext cx="629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516301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566" y="977533"/>
            <a:ext cx="10461072" cy="5490594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4. Processo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4.5. Vício de consentimento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Vícios do negócio jurídico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Mediação: foi um negócio plurilateral (TCU, Patrocinador e FAPES)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TCU é um mediador que não é isento e nem imparcial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Constatado “vício de consentimento”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Negócio jurídico deve observar a real vontade do agente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Vontade: deve ser livre, espontânea e clara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Vicio do negócio: ocorre quando a real vontade do agente não foi observada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Envolve erro ou ignorância, dolo, coação, lesão ou estado de perigo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Resultados da mediação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Negociações de caráter sigiloso e forte viés coercitivo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Ausência da legitimidade representativa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Caracteriza a “coação presumida”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Torna a mediação nula ou passível de nulidade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Legitimidade: obtida pela aprovação da maioria dos participantes do Plano em audiência pública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3ED37D7-26E3-8BBC-6CC6-31D169F37CE4}"/>
              </a:ext>
            </a:extLst>
          </p:cNvPr>
          <p:cNvSpPr txBox="1"/>
          <p:nvPr/>
        </p:nvSpPr>
        <p:spPr>
          <a:xfrm>
            <a:off x="1258349" y="234785"/>
            <a:ext cx="906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973469A-197B-846F-8B7A-11C2FFEFDC50}"/>
              </a:ext>
            </a:extLst>
          </p:cNvPr>
          <p:cNvSpPr txBox="1"/>
          <p:nvPr/>
        </p:nvSpPr>
        <p:spPr>
          <a:xfrm>
            <a:off x="11132191" y="6098795"/>
            <a:ext cx="53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249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9567" y="838900"/>
            <a:ext cx="10461072" cy="5490594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5. Desdobramentos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Foco: Processo x Resultados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Avaliação da mediação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	(1) Processo de negociação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Criticável pelos vícios negociais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	(2) Resultados da mediação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Custos aceitáveis para os participantes ?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Avaliação final depende de maiores informações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Necessário cotejo entre vantagens e desvantagens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	- Avaliar adequação aos interesses dos diferentes grupos de participantes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	(3) Equidade dos encargos contributivos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Novo PED: se torna necessário implementar rateio justo entre ativos e assistidos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Próxima Live da APA: terça-feira, dia 08/10/24, às 12:00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Tema: Novo PED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3ED37D7-26E3-8BBC-6CC6-31D169F37CE4}"/>
              </a:ext>
            </a:extLst>
          </p:cNvPr>
          <p:cNvSpPr txBox="1"/>
          <p:nvPr/>
        </p:nvSpPr>
        <p:spPr>
          <a:xfrm>
            <a:off x="1275127" y="259952"/>
            <a:ext cx="906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973469A-197B-846F-8B7A-11C2FFEFDC50}"/>
              </a:ext>
            </a:extLst>
          </p:cNvPr>
          <p:cNvSpPr txBox="1"/>
          <p:nvPr/>
        </p:nvSpPr>
        <p:spPr>
          <a:xfrm>
            <a:off x="11132191" y="6098795"/>
            <a:ext cx="53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114434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7013" y="902032"/>
            <a:ext cx="10050011" cy="5666764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1. Mediação: papel do TCU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Precedentes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Acórdão nº 1703, de 16/08/23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Recomendou solução consensual por mediação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Resultado da mediação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Formalizados no Acórdão 1925, de 18/09/24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Proposta de solução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Tramitação do processo em sigilo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Fundação disponibilizará documentos às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AFs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Proposta aprovada por todos (menos pelos participantes)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Área técnica do TCU, MP de Contas, FAPES e BNDES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Na implementação: dependerá também da aprovação da SEST e da PREVIC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APA: próximo passo: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Aguardar maiores detalhes para entender os termos da negociação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Previsões e projeções desta apresentação podem sofrer modificações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Prazo previsto do processo: até dois anos para sua conclusão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434517" y="319981"/>
            <a:ext cx="7952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C4800EC-6AF4-443D-43AD-BD004348C199}"/>
              </a:ext>
            </a:extLst>
          </p:cNvPr>
          <p:cNvSpPr txBox="1"/>
          <p:nvPr/>
        </p:nvSpPr>
        <p:spPr>
          <a:xfrm>
            <a:off x="10981189" y="6199464"/>
            <a:ext cx="251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03505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103" y="967961"/>
            <a:ext cx="10262533" cy="5332171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2. Resultados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2.1. Pilares e medidas contempladas 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Pilares (item 8 - Relatório TCU) 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- Estabelecidos no Acórdão 1703 (item 9.4.1):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Obtenção da devolução de recursos no maior montante possível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Possibilidade de contribuição adicional dos beneficiários em limites suportáveis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Sustentabilidade financeira do PBB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Medidas constantes no Acórdão 1925 (item 9 - Relatório) 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Solução contemplando: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(a) Devolução de recursos ao Patrocinador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Composição da devolução: item III Relatório CSC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(b) Adoção de processo de migração incentivada do plano BD para um plano CD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Migração: item IV Relatório CSC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(c) Extinção de todas as ações judiciais e dos processos administrativos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Valor original demandado pelo TCU = 5,8 bilhões (valor total dos Contratos 2002/04 { 3,8 + 2,0 })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317073" y="290852"/>
            <a:ext cx="827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1115413" y="6300132"/>
            <a:ext cx="2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2889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103" y="967961"/>
            <a:ext cx="10262533" cy="5332171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2. Resultados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2.2. Composição (em valores de Mar/24)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	- Valor da composição =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III Relatório CSC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Valor-base aceito pelo TCU			  	     3.219 </a:t>
            </a:r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Deduções consideradas: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      - Teto INSS			  		      (823)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      - Alterações RPBB 2018	 	  	      (746)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      - 7ª Hora de 2002: contrapartida aceita pelo TCU     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  (100)      (1.669)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Valor liquido da devolução (PBB para Patrocinador)		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1.550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Condições da devolução: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Correção a partir da deliberação homologatória do TCU – 18/09/24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Reembolso em 360 parcelas mensais corrigidas pelo IPCA (sem juros reais)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	      - Do valor bruto da Devolução será descontado o valor do incentivo para a migração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Devolução efetiva do valor líquido com base em PED específico (paritário)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 Composição não permite comparação com valores das demandas judiciais = baixa transparência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216405" y="250091"/>
            <a:ext cx="827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LIVE APA – 03 DE OUTUBRO DE 2024</a:t>
            </a:r>
            <a:endParaRPr lang="pt-BR" sz="16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1115413" y="6300132"/>
            <a:ext cx="2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6314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0994" y="1370741"/>
            <a:ext cx="10254144" cy="511405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2. Resultados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2.3. Migração: processo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- Migração: cálculo e operacionalização = 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IV Relatório CSC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Fase 1 - Estruturação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Estudos atuariais e jurídicos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Propostas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- Novo plano CD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	- Regulamento da Migração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Aprovação Fundação &amp; Patrocinador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Aprovação SEST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Aprovação PREVIC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Monitoramento TCU </a:t>
            </a:r>
            <a:b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Fase 2 – Implementação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Comunicação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Abertura opção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Tomada de decisão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Migração patrimonial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- Provisões Matemáticas individualizadas e Ativos proporcionais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Devolução do saldo remanescente da migração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- Será valor da devolução efetiva, sem juros, de forma paritária na forma de PED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249961" y="278038"/>
            <a:ext cx="827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1115413" y="6300132"/>
            <a:ext cx="2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5511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104" y="967961"/>
            <a:ext cx="10254144" cy="511405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2. Resultados da mediação</a:t>
            </a:r>
            <a:b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2.3. Migração: novo Plano CD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- Criação de um plano de um novo plano de Contribuição Definida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Será exclusivo para promover a migração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Contribuição paritária do Patrocinador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em até o limite percentual equivalente à média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ponderada das contribuições paritárias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(mensais, extraordinárias e joias) dos participantes 	  	         ativos do PBB em 24/05/24 (item 195 do Relatório)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Limite se aplica ao custeio individual ou ao custeio médio dos migrantes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Atualmente existe o Plano Básico de Contribuição Definida- PBCD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Contribuição paritária do Patrocinador limitada a 8,5%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Migração: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Provisão Matemática individualizada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      - Será calculada antes da devolução via PED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      - Serão desconsideradas as contribuições extraordinárias decorrentes do novo PED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258350" y="219315"/>
            <a:ext cx="827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1115413" y="6300132"/>
            <a:ext cx="2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52167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104" y="967961"/>
            <a:ext cx="10254144" cy="511405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2. Resultados da mediação</a:t>
            </a: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2.4. Migração e PED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(a) Composição das PM em 31/12/23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258350" y="278038"/>
            <a:ext cx="827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1115413" y="6300132"/>
            <a:ext cx="2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52B2A2F-9463-A9E8-314A-15BCBFC18C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384" y="903167"/>
            <a:ext cx="37528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06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E284-7004-476D-88A7-B57EADE72F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928" y="1306515"/>
            <a:ext cx="10254144" cy="511405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2. Resultados da mediação</a:t>
            </a: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2.4. Migração e PED</a:t>
            </a:r>
            <a:b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pt-BR" sz="1800" u="sng" dirty="0">
                <a:latin typeface="Arial" panose="020B0604020202020204" pitchFamily="34" charset="0"/>
                <a:cs typeface="Arial" panose="020B0604020202020204" pitchFamily="34" charset="0"/>
              </a:rPr>
              <a:t>(b) Cálculo do VA da Devolução Total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	- Valor Nominal do Fluxo 		      1.555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Devolução: fluxo com base no SAC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Taxa de desconto a.a. 	      	       5,59%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Nº de períodos mensais	                        360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Valor Atual (VA) do Fluxo                        744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Paridade: parcela dos participantes	        372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Atualizados pelo IPCA             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Desconto da devolução (valor nominal)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Valor proporcional até 	                      1.555		        	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Incentivo máximo ( 1.555 : 17.375 )        8,95%	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		      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     - Notas: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Cálculo anual, desconsiderando migração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: calculo deve ser mensal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Prazo: 360 meses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- Número de parcelas = 13 x 30 = 390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      - </a:t>
            </a:r>
            <a:r>
              <a:rPr lang="pt-BR" sz="1800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: Tratamento do 13º (?)	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  <a:endParaRPr lang="pt-B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CCA9CCE7-7236-6556-7962-4F29402308A2}"/>
              </a:ext>
            </a:extLst>
          </p:cNvPr>
          <p:cNvSpPr txBox="1"/>
          <p:nvPr/>
        </p:nvSpPr>
        <p:spPr>
          <a:xfrm>
            <a:off x="1258350" y="193758"/>
            <a:ext cx="8271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LIVE APA – 03 DE OUTUBRO DE 2024</a:t>
            </a:r>
            <a:endParaRPr lang="pt-BR" sz="1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2A0EEDF-B8BA-87C3-498F-9A8514BFC8F3}"/>
              </a:ext>
            </a:extLst>
          </p:cNvPr>
          <p:cNvSpPr txBox="1"/>
          <p:nvPr/>
        </p:nvSpPr>
        <p:spPr>
          <a:xfrm>
            <a:off x="11115413" y="6300132"/>
            <a:ext cx="276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9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1FFE60C-75BE-C305-A831-E2B10FE83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9692" y="872454"/>
            <a:ext cx="2570202" cy="571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582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3170</TotalTime>
  <Words>5055</Words>
  <Application>Microsoft Office PowerPoint</Application>
  <PresentationFormat>Widescreen</PresentationFormat>
  <Paragraphs>82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                                       LIVE APA – 03 DE OUTUBRO DE 2024     Acordo de mediação TCU      Contencioso FAPES x Patrocinador     1. Mediação       2. Resultados    3. Objetos    4. Processo      5. Desdobramentos                                                       APA/SB</vt:lpstr>
      <vt:lpstr>      1. Mediação: papel do TCU        - Mediação  - Promover acordos para extinguir processos judiciais entre FAPES e Patrocinador  - Mediação pela SECEX Consenso, unidade técnica do TCU         - Objetos da mediação (processos judiciais)   - Contencioso global FAPES x Patrocinador relativo ao PBB (paridade) = R$ 12 bi  (1) Saldos dos contratos de confissão de dívida 2002/04  2.047   (2) Aportes unilaterais 2009/10    2.046   (3) Ação de cobrança de 2016     7.822                   - Objetivos do Patrocinador:  - Baixar provisionamento em suas DC  (1.500)  - Viabilizar migração do plano BD para o plano CD        - Reduzir risco atuarial e encargos futuros         - Interesses dos participantes do Plano  - Evitar transferências patrimoniais intergeracionais        - Reduzir prazos das demandas judiciais existentes   - Proporcionar maior previsibilidade ao Plano, com custo aceitável           </vt:lpstr>
      <vt:lpstr>    1. Mediação: papel do TCU        - Precedentes  - Acórdão nº 1703, de 16/08/23        - Recomendou solução consensual por mediação  - Resultado da mediação        - Formalizados no Acórdão 1925, de 18/09/24         - Proposta de solução  - Tramitação do processo em sigilo        - Fundação disponibilizará documentos às AFs  - Proposta aprovada por todos (menos pelos participantes)        - Área técnica do TCU, MP de Contas, FAPES e BNDES        - Na implementação: dependerá também da aprovação da SEST e da PREVIC        - APA: próximo passo:   - Aguardar maiores detalhes para entender os termos da negociação        - Previsões e projeções desta apresentação podem sofrer modificações          - Prazo previsto do processo: até dois anos para sua conclusão           </vt:lpstr>
      <vt:lpstr>     2. Resultados da mediação       2.1. Pilares e medidas contempladas         - Pilares (item 8 - Relatório TCU)   - Estabelecidos no Acórdão 1703 (item 9.4.1):        - Obtenção da devolução de recursos no maior montante possível        - Possibilidade de contribuição adicional dos beneficiários em limites suportáveis        - Sustentabilidade financeira do PBB            - Medidas constantes no Acórdão 1925 (item 9 - Relatório)   - Solução contemplando:        (a) Devolução de recursos ao Patrocinador   - Composição da devolução: item III Relatório CSC        (b) Adoção de processo de migração incentivada do plano BD para um plano CD    - Migração: item IV Relatório CSC        (c) Extinção de todas as ações judiciais e dos processos administrativos        - Valor original demandado pelo TCU = 5,8 bilhões (valor total dos Contratos 2002/04 { 3,8 + 2,0 })     </vt:lpstr>
      <vt:lpstr>    2. Resultados da mediação      2.2. Composição (em valores de Mar/24)         - Valor da composição = item III Relatório CSC        - Valor-base aceito pelo TCU           3.219 (*)        - Deduções consideradas:              - Teto INSS             (823)              - Alterações RPBB 2018            (746)              - 7ª Hora de 2002: contrapartida aceita pelo TCU             (100)      (1.669)        - Valor liquido da devolução (PBB para Patrocinador)        1.550   - Condições da devolução:        - Correção a partir da deliberação homologatória do TCU – 18/09/24        - Reembolso em 360 parcelas mensais corrigidas pelo IPCA (sem juros reais)                    - Do valor bruto da Devolução será descontado o valor do incentivo para a migração         - Devolução efetiva do valor líquido com base em PED específico (paritário)           (*) Composição não permite comparação com valores das demandas judiciais = baixa transparência            </vt:lpstr>
      <vt:lpstr>     2. Resultados da mediação        2.3. Migração: processo  - Migração: cálculo e operacionalização = item IV Relatório CSC     - Fase 1 - Estruturação         - Estudos atuariais e jurídicos        - Propostas   - Novo plano CD         - Regulamento da Migração        - Aprovação Fundação &amp; Patrocinador        - Aprovação SEST        - Aprovação PREVIC        - Monitoramento TCU     - Fase 2 – Implementação        - Comunicação        - Abertura opção        - Tomada de decisão        - Migração patrimonial   - Provisões Matemáticas individualizadas e Ativos proporcionais        - Devolução do saldo remanescente da migração   - Será valor da devolução efetiva, sem juros, de forma paritária na forma de PED      </vt:lpstr>
      <vt:lpstr>     2. Resultados da mediação        2.3. Migração: novo Plano CD   - Criação de um plano de um novo plano de Contribuição Definida        - Será exclusivo para promover a migração        - Contribuição paritária do Patrocinador em até o limite percentual equivalente à média                 ponderada das contribuições paritárias (mensais, extraordinárias e joias) dos participantes              ativos do PBB em 24/05/24 (item 195 do Relatório)   - Limite se aplica ao custeio individual ou ao custeio médio dos migrantes   - Atualmente existe o Plano Básico de Contribuição Definida- PBCD        - Contribuição paritária do Patrocinador limitada a 8,5%   - Migração:         - Provisão Matemática individualizada              - Será calculada antes da devolução via PED              - Serão desconsideradas as contribuições extraordinárias decorrentes do novo PED               </vt:lpstr>
      <vt:lpstr>     2. Resultados da mediação        2.4. Migração e PED   (a) Composição das PM em 31/12/23                               </vt:lpstr>
      <vt:lpstr>       2. Resultados da mediação        2.4. Migração e PED       (b) Cálculo do VA da Devolução Total          - Valor Nominal do Fluxo         1.555  - Devolução: fluxo com base no SAC        - Taxa de desconto a.a.                5,59%        - Nº de períodos mensais                         360        - Valor Atual (VA) do Fluxo                        744        - Paridade: parcela dos participantes         372        - Atualizados pelo IPCA                    - Desconto da devolução (valor nominal)        - Valor proporcional até                        1.555                   - Incentivo máximo ( 1.555 : 17.375 )        8,95%                        - Notas:  - Cálculo anual, desconsiderando migração        - Obs: calculo deve ser mensal  - Prazo: 360 meses  - Número de parcelas = 13 x 30 = 390        - Obs: Tratamento do 13º (?)         </vt:lpstr>
      <vt:lpstr>       2. Resultados da mediação         2.4. Migração e PED  (c)  Novo Plano de Equacionamento de Déficit- PED        - Considerado valor total da Devolução ao Patrocinador, deduzido o incentivo à migração        - Limite: parcela dos participantes, pela paridade: 50% de 744 372  - Premissas da estimativa        - Metodologia idêntica à utilizada no PED 2015        - Devolução ao Patrocinador: desconsidera incentivo para a migração   - Efeito da migração não afeta o rateio do PED          - Estimativa de rateio com base nas Provisões Matemáticas: resultados estimados:                             Estimativas FAPES        - Contribuição Extraordinária Ativos  0,552%        0,5%        - Contribuição Extraordinária Assistidos 1,928%    até 2%        - Valores definitivos: dependem de informações complementares    - Ponto de atenção: revisar a adequação do uso das PM como base de rateio (PED 2015)   - Tema da próxima Live APA = 08/10/24 - Terça-feira, 12:00 – via ZOOM             </vt:lpstr>
      <vt:lpstr>                     3. Objetos da mediação        (1) Contratos de confissão de dívida 2002/04 = 2.047 MM        - Antecedentes              - Contrato 2002 = 7ª hora nas instituições financeiras  - Acordo trabalhista de 2002 realizado sob a égide do Judiciário        - Custos trabalhistas e previdenciários: integralmente assumidos pelo empregador             - Contrato 2004 = Registro de PM à constituir por determinação BACEN  - Origem: contribuições extraordinárias reconhecidas pelo patrocinador desde 1998        - Fato gerador: anterior à paridade contributiva (EC 20)             - Aos dois Contratos de dívida: paridade contributiva foi considerada inaplicável        - Fluxos pagamentos sustados em 2017 por determinação do TCU ao Patrocinador              - Provisão nas DC do Patrocinador como perda provável = 1.564 MM em dez/23        - Aspectos jurídicos             - Contratos jurídicos perfeitos com vigência de 30 anos (2002) e de 14 anos (2004)  - TCU não questionou até 2016: contestação do TCU foi fulminada pela decadência               - Decadência: aplicação do Código Civil aos negócios da FAPES, empresa privada  - Saldos à receber dos contratos provisionados nas DC da FAPES = 2.047 MM em dez/23             - Andamento do processo  - Recurso de Agravo no TCU, Mandado de segurança e outras medidas  - Execução extrajudicial = julgado improcedente; impetrado recurso = pendente</vt:lpstr>
      <vt:lpstr>    3. Objetos da mediação       (2) Aportes unilaterais 2009/10 = 2.046 MM         - Antecedentes  - Aportes unilaterais de 2009/10  - Origem: passivo atuarial no PBB decorrente do ajuste da curva salarial pelo empregador        - Paridade contributiva foi desconsiderada        - Decorreu de decisão unilateral do empregador/patrocinador  - Manifestação do TCU foi intempestiva: pretensão alcançada pela decadência  - Acordão do TCU de 2015: determinação para patrocinador reaver 100% dos aportes        - Aspectos jurídicos              - Fundação impetrou ação judicial em 2019 para manter os aportes:  - Pretensão do TCU foi fulminada pela decadência  - Possível devolução, se houvesse, seria de 50% dos aportes (vigência da paridade)  - Valor atualizado em dez/23 estimado em 2.046 MM (1.200 MM em Abr/2018)  - Em caso de perda, possível devolução de 50% = 1.023 MM              - Andamento do processo  - Na 1ª Instância: proferida sentença desfavorável à Fundação em out/22  - Na 2ª Instância: apelação submetida ao TRF da 2ª Região = pendente           </vt:lpstr>
      <vt:lpstr>     3. Objetos da mediação        (3) Ação de cobrança de 2016 = 7.822 MM        - Antecedentes             - Origem em estudos atuariais realizados pela Fundação (2010/12)             - Tratativas na fase de cobrança administrativa (2012/14)  - DEST condicionou: legalidade e autorização PREVIC Oficio DEST – 25/09/20212   - FAPES: Parecer externo opinou pela legalidade   Parecer Jurídico de 11/10/201   - PREVIC: Órgão fiscalizador opinou pela legalidade  Despacho PREVIC – 14/10/2014              - Êxito preliminar na cobrança administrativa  - Patrocinador aprovou reconhecimento  - Patrocinador condicionou efetividade decisória à aprovação do DEST        - Valor a preços de nov/2014 =   R$ 2.000 milhões        - Valor atualizado a preços de 12/2023 =  R$ 3.766 milhões = 48% do total cobrado             - Divulgação pública pela FAPES em 2014        - “Documentos apresentados ao Patrocinador”         - Anexos: Oficio DEST, Parecer jurídico e Despacho PREVIC        - Reversão deliberativa             - Jul/2016: DEST negou reconhecimento               - Jul/2016: FAPES impetrou ação de cobrança judicial      </vt:lpstr>
      <vt:lpstr>     3. Objetos da mediação        (3) Ação de cobrança de 2016 (Cont.)        - Ação de cobrança: origem no passivo atuarial no PBB                     12/2013        12/2023   - Valores envolvidos     3.597      7.822        - Eventos antes da paridade    2.465      5.361          - Diferenças de valores já reconhecidos   1.132     2.461   - Reconhecido pelo patrocinador (preços de Nov/2014) 2.000     3.766  48%  - Valor indiscutível: Reservas a Amortizar (Dez/2013)    199              434        - Andamento do processo   - Ingresso em 2016: tramitação morosa (impedimento &amp; conflito de competência)  - Atribuído ao Juízo da 29ª Vara Federal: em fase pericial = pendente            </vt:lpstr>
      <vt:lpstr>      3. Objetos da mediação  (3) Ação de cobrança de 2016 = Eventos                                              Fonte: “Documentos apresentados ao BNDES” pg.88 – divulgado publicamente pela Fundação.     </vt:lpstr>
      <vt:lpstr>      3. Objetos da mediação  (3) Ação de cobrança de 2016 = Fatores de atualização                       </vt:lpstr>
      <vt:lpstr>           3. Objetos da mediação       Síntese das ações em curso        (1) Contratos 2002/04  - Objetivo: recebimento de valores de títulos executivos (ato jurídico perfeito)  - R$ 1,5 bilhões provisionados nas DC do Patrocinador como perda provável  - Valor atualizado para 2023 pela Fundação  2.047       RECEBER        (2) Aportes unilaterais 2009/10  - Objetivo: manutenção de valores aportados (decadência da contestação)  - Valor atualizado para 2023 (Tabela)   2.046       MANTER        (3) Ação de cobrança decorrente de estudos atuariais realizados pela FAPES em 2010/12  - Objetivo: cobrança judicial de valores devidos (divida reconhecida parcialmente em 2014)   - Valores atualizados para 2023   7.822        RECEBER         - Eventos antes da paridade:    5.361            - Diferenças de valores já reconhecidos   2.461             - Parcela reconhecida pelo patrocinador em Nov/2014   3.766  - Valor indiscutível: Reservas a Amortizar     434         .             .    Total das causas em curso  11.915            TOTAL  </vt:lpstr>
      <vt:lpstr>           3. Objetos da mediação       Expectativas dos deslindes             (1) Contratos 2002/04        2.047  - Contrato 2002: ato jurídico perfeito  - Contrato 2004: evento anterior à paridade EC 20 (1998)  - Bom direito e risco da sucumbência       (2) Aportes unilaterais 2009/10       2.046  - Pretensão de devolução (decadência / bom direito)  - Risco da sucumbência       (3) Ação de cobrança de 2016       7.822   - Eventos antes da paridade (decadência?)     5.361      - Diferenças de valores já reconhecidos (bom direito)    2.461   - Risco da sucumbência        - Atuação institucional recente do Judiciário  - Ativista, fiscalista e alinhada ao Executivo        - Judiciário está alinhado ao Executivo e ao TCU, que faz parte do Legislativo        - Foco nas demandas envolvendo Administração direta e indireta        - Politização das decisões: fundamentos jurídicos ficaram em segundo plano        - Crítico para causas de valor elevado, como os processos do PBB, que somam R$ 12 bilhões  - Decisões discutíveis são precedentes negativos para os deslindes dos processos do PBB   - Prognóstico pessimista: “De que adianta ter a razão, se não tem o poder”    </vt:lpstr>
      <vt:lpstr>     3. Objetos da mediação              Referências        - DC FAPES de 2023 – Notas explicativas  - nº 5.1.1       Contrato de confissão de divida  - nº 11.2.1     Aportes realizados em 2009 e 2010  - nº 11.3(a)   Contingência ativas: dívida ajuizada         - Divida ajuizada em 2016   - Comunicado público da FAPES    “Documentos apresentados ao BNDES pela FAPES” de divulgação pública    Anexos:   1. Oficio DEST de 25/09/20212    2. Parecer Jurídico de 11/10/2012     3. Despacho PREVIC de 14/10/2014          - Ações judiciais reportadas no Comunicado APA de 10/09/24              </vt:lpstr>
      <vt:lpstr>      4. Processo da mediação        4.1. Caracterização das partes interessadas        - TCU: órgão de fiscalização do Legislativo sobre atos de gestão do Executivo   - Não é tribunal e nem integra o Judiciário  - Jurisdição: incide a administração pública direta e indireta  - Administração pública se submete à legislação própria, diferente das PJ de direito privado         - Patrocinador: empresa pública federal, sujeita à fiscalização do TCU        - FAPES: pessoa jurídica de direito privado, dotada de autonomia administrativa e financeira        - Regida pelas disposições do Código Civil, algumas inaplicáveis à administração pública        - Principal dificuldade da mediação: promover acordo sobre ações judiciais envolvendo Patrocinador   (empresa pública) e FAPES (empresa privada), de forma justa e equitativa, com resultados      que sejam de difícil contestação pelos interessados e pela sociedade        - Processo de mediação = contém vícios negociais  - Mediação: processo negocial de concessões mútuas = consensual        - Existência de evidentes conflitos de interesses        - Ausência de legitimidade representativa: falta de independência  de uma das partes        - Emergência do “vicio do consentimento”      </vt:lpstr>
      <vt:lpstr>     4. Processo da mediação          4.2.Comunicação: Comunicados FAPES        - 21/06/19 – Entenda os aportes  - Relata defesa da FAPES sobre Aportes 2009/10 e Contratos 2002/04        - 28/08/23 – Contratos 2002/04  - TCU propõe solução consensual: apenas Contratos 2002/04  - FAPES aguardava publicação de Acórdão encaminhando para SECEX        - 26/01/24 – Contratos 2002/04  - inicio das reuniões de mediação do TCU: apenas Contratos 2002/04  - negociações de caráter sigiloso, com prazo de 90 dias (+30 dias)        - 02/07/24 – Aportes unilaterais  - divulgação da existência de uma “minuta” do acordo = termos não divulgados         - 01/08/24 – Aportes irregulares  - informando aprovação pelas governanças da FAPES e do Patrocinador </vt:lpstr>
      <vt:lpstr>     4. Processo da mediação          4.2. Comunicação: Interveniência APA       - 24/07/24: Envio de Carta à FAPES e divulgação de Comunicado aos associados  Carta com duas demandas:   - divulgação publica, ampla e imediata dos termos do acordo (principio de transparência)   - submissão à apreciação dos participantes, de forma prévia à sua implementação, de       qualquer medida que afete seus interesses (conflito de interesses dos representantes legais)        - 31/07/24: Carta resposta da FAPES  - Processo de negociação: sigiloso, cumprindo determinação do TCU        - FAPES é empresa jurídica de direito privado        - Não está obrigada a negociar e não está obrigada a aceitar os termos do TCU  - Representatividade dos participantes: legalmente assegurada para o CD da FAPES        - Representação carece de legitimidade         - Decisão do CD somente terá legitimidade depois de consulta pública aos participantes        - 10/09/24: Comunicado APA: elenca os três processos judiciais         </vt:lpstr>
      <vt:lpstr>        4. Processo da mediação        4.3. Conflitos de interesses          - Definição do IBGC (Código de Melhores Práticas de Governança Corporativa, 6ª Edição, 2023)  “As situações de conflitos de interesse ocorrem quando um agente de governança tem ou    pode ter interesses – pessoais, comerciais, profissionais ou de qualquer outra natureza – efetiva ou  potencialmente conflitantes com aqueles da organização.”               - Conflito de interesses do mediador TCU  - Órgão de fiscalização não deve mediar acordos que estarão sob sua própria fiscalização  - Contratos 2002/04: foram questionados inicialmente pelo TCU        - Determinações do TCU deram origem à judicialização dos Contratos        - Mediação: finalidade de encerrar judicialização originada por decisão do próprio TCU  - Recomendação do Acórdão 1703: obter devolução de recursos no maior montante possível        - Mediação do TCU: não pode ser isenta e nem imparcial               - Conflito de interesses da Administração da FAPES   - Carta enviada pela APA aponta o evidente conflito de interesses         - Cinco dos seis membros do Conselho da FAPES são funcionários de carreira do Patrocinador        - Princípios de Governança: não existe efetiva independência destes conselheiros        - Legitimidade representativa está comprometida   </vt:lpstr>
      <vt:lpstr> 4. Processo da mediação    4.4. Legitimidade representativa     - Legalidade x Legitimidade        - Norma legal: quando está em conformidade com a letra da Lei        - Norma legítima: quando, além de ser legal, tem respaldo na sociedade e quando respeita                   princípios democráticos    - Legitimidade representativa do Conselho: comprometida pelo conflito de interesses    - Modificações significativas para o Plano: devem ser precedidas de consulta aos participantes   - Acordo de mediação         - Teria legitimidade somente se apreciada, discutida e aprovada previamente pelos participantes            </vt:lpstr>
      <vt:lpstr>      4. Processo da mediação         4.5. Vício de consentimento        - Vícios do negócio jurídico  - Mediação: foi um negócio plurilateral (TCU, Patrocinador e FAPES)  - TCU é um mediador que não é isento e nem imparcial  - Constatado “vício de consentimento”        - Negócio jurídico deve observar a real vontade do agente        - Vontade: deve ser livre, espontânea e clara          - Vicio do negócio: ocorre quando a real vontade do agente não foi observada        - Envolve erro ou ignorância, dolo, coação, lesão ou estado de perigo               - Resultados da mediação  - Negociações de caráter sigiloso e forte viés coercitivo  - Ausência da legitimidade representativa        - Caracteriza a “coação presumida”        - Torna a mediação nula ou passível de nulidade   - Legitimidade: obtida pela aprovação da maioria dos participantes do Plano em audiência pública        </vt:lpstr>
      <vt:lpstr>      5. Desdobramentos           Foco: Processo x Resultados        Avaliação da mediação         (1) Processo de negociação        - Criticável pelos vícios negociais          (2) Resultados da mediação        - Custos aceitáveis para os participantes ?        - Avaliação final depende de maiores informações        - Necessário cotejo entre vantagens e desvantagens         - Avaliar adequação aos interesses dos diferentes grupos de participantes         (3) Equidade dos encargos contributivos        - Novo PED: se torna necessário implementar rateio justo entre ativos e assistidos        - Próxima Live da APA: terça-feira, dia 08/10/24, às 12:00   Tema: Novo PED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Palestras APA Situação Atuarial do PBB</dc:title>
  <dc:creator>Sebastiao</dc:creator>
  <cp:lastModifiedBy>Usuário desconhecido</cp:lastModifiedBy>
  <cp:revision>101</cp:revision>
  <cp:lastPrinted>2024-09-25T14:56:26Z</cp:lastPrinted>
  <dcterms:created xsi:type="dcterms:W3CDTF">2021-05-11T15:17:13Z</dcterms:created>
  <dcterms:modified xsi:type="dcterms:W3CDTF">2024-10-03T18:09:26Z</dcterms:modified>
</cp:coreProperties>
</file>